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ITC Magnifico Daytime Heavy" charset="1" panose="02000A07080000020004"/>
      <p:regular r:id="rId22"/>
    </p:embeddedFont>
    <p:embeddedFont>
      <p:font typeface="League Spartan" charset="1" panose="00000800000000000000"/>
      <p:regular r:id="rId23"/>
    </p:embeddedFont>
    <p:embeddedFont>
      <p:font typeface="Poppins" charset="1" panose="00000500000000000000"/>
      <p:regular r:id="rId24"/>
    </p:embeddedFont>
    <p:embeddedFont>
      <p:font typeface="IBM Plex Sans Bold" charset="1" panose="020B0803050203000203"/>
      <p:regular r:id="rId25"/>
    </p:embeddedFont>
    <p:embeddedFont>
      <p:font typeface="IBM Plex Sans" charset="1" panose="020B05030502030002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6215" r="0" b="22905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8668207" y="1446357"/>
            <a:ext cx="951586" cy="841788"/>
          </a:xfrm>
          <a:custGeom>
            <a:avLst/>
            <a:gdLst/>
            <a:ahLst/>
            <a:cxnLst/>
            <a:rect r="r" b="b" t="t" l="l"/>
            <a:pathLst>
              <a:path h="841788" w="951586">
                <a:moveTo>
                  <a:pt x="0" y="0"/>
                </a:moveTo>
                <a:lnTo>
                  <a:pt x="951586" y="0"/>
                </a:lnTo>
                <a:lnTo>
                  <a:pt x="951586" y="841788"/>
                </a:lnTo>
                <a:lnTo>
                  <a:pt x="0" y="841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40384" y="2326844"/>
            <a:ext cx="12007232" cy="419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8"/>
              </a:lnSpc>
              <a:spcBef>
                <a:spcPct val="0"/>
              </a:spcBef>
            </a:pPr>
            <a:r>
              <a:rPr lang="en-US" sz="7445">
                <a:solidFill>
                  <a:srgbClr val="FFFFFF"/>
                </a:solidFill>
                <a:latin typeface="ITC Magnifico Daytime Heavy"/>
              </a:rPr>
              <a:t>SQL PIZZA SALES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95677" y="0"/>
            <a:ext cx="9592323" cy="5143500"/>
            <a:chOff x="0" y="0"/>
            <a:chExt cx="12789764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1912" t="20824" r="0" b="7879"/>
            <a:stretch>
              <a:fillRect/>
            </a:stretch>
          </p:blipFill>
          <p:spPr>
            <a:xfrm flipH="false" flipV="false">
              <a:off x="0" y="0"/>
              <a:ext cx="12789764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95677" y="5143500"/>
            <a:ext cx="9592323" cy="5143500"/>
            <a:chOff x="0" y="0"/>
            <a:chExt cx="12789764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759" r="0" b="9759"/>
            <a:stretch>
              <a:fillRect/>
            </a:stretch>
          </p:blipFill>
          <p:spPr>
            <a:xfrm flipH="false" flipV="false">
              <a:off x="0" y="0"/>
              <a:ext cx="12789764" cy="6858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602601" y="904875"/>
            <a:ext cx="7196388" cy="246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8"/>
              </a:lnSpc>
              <a:spcBef>
                <a:spcPct val="0"/>
              </a:spcBef>
            </a:pPr>
            <a:r>
              <a:rPr lang="en-US" sz="4445">
                <a:solidFill>
                  <a:srgbClr val="FFA140"/>
                </a:solidFill>
                <a:latin typeface="IBM Plex Sans Bold"/>
              </a:rPr>
              <a:t>Join relevant tables to find the category-wise distribution of pizzas.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468274"/>
            <a:ext cx="9311378" cy="2416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6"/>
              </a:lnSpc>
              <a:spcBef>
                <a:spcPct val="0"/>
              </a:spcBef>
            </a:pPr>
            <a:r>
              <a:rPr lang="en-US" sz="4324">
                <a:solidFill>
                  <a:srgbClr val="FFA140"/>
                </a:solidFill>
                <a:latin typeface="IBM Plex Sans"/>
              </a:rPr>
              <a:t>select category, count(name) as pizza_name from pizza_types</a:t>
            </a:r>
          </a:p>
          <a:p>
            <a:pPr algn="ctr">
              <a:lnSpc>
                <a:spcPts val="6486"/>
              </a:lnSpc>
              <a:spcBef>
                <a:spcPct val="0"/>
              </a:spcBef>
            </a:pPr>
            <a:r>
              <a:rPr lang="en-US" sz="4324">
                <a:solidFill>
                  <a:srgbClr val="FFA140"/>
                </a:solidFill>
                <a:latin typeface="IBM Plex Sans"/>
              </a:rPr>
              <a:t>group by category;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010499"/>
            <a:chOff x="0" y="0"/>
            <a:chExt cx="24384000" cy="66806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9438" r="0" b="29438"/>
            <a:stretch>
              <a:fillRect/>
            </a:stretch>
          </p:blipFill>
          <p:spPr>
            <a:xfrm flipH="false" flipV="false">
              <a:off x="0" y="0"/>
              <a:ext cx="24384000" cy="668066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81942" y="5784065"/>
            <a:ext cx="1792411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  <a:spcBef>
                <a:spcPct val="0"/>
              </a:spcBef>
            </a:pPr>
            <a:r>
              <a:rPr lang="en-US" sz="3499">
                <a:solidFill>
                  <a:srgbClr val="FFA140"/>
                </a:solidFill>
                <a:latin typeface="IBM Plex Sans Bold"/>
              </a:rPr>
              <a:t>Group the orders by date and calculate the average number of pizzas ordered per day.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0687" y="6952962"/>
            <a:ext cx="14929570" cy="2827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040">
                <a:solidFill>
                  <a:srgbClr val="FFA140"/>
                </a:solidFill>
                <a:latin typeface="IBM Plex Sans"/>
              </a:rPr>
              <a:t>select round(avg(quantity),0) as average_quantity from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040">
                <a:solidFill>
                  <a:srgbClr val="FFA140"/>
                </a:solidFill>
                <a:latin typeface="IBM Plex Sans"/>
              </a:rPr>
              <a:t>(select orders.date, sum(order_details.quantity) as quantity from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040">
                <a:solidFill>
                  <a:srgbClr val="FFA140"/>
                </a:solidFill>
                <a:latin typeface="IBM Plex Sans"/>
              </a:rPr>
              <a:t>orders join order_details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040">
                <a:solidFill>
                  <a:srgbClr val="FFA140"/>
                </a:solidFill>
                <a:latin typeface="IBM Plex Sans"/>
              </a:rPr>
              <a:t>on orders.order_id= order_details.order_id</a:t>
            </a:r>
          </a:p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040">
                <a:solidFill>
                  <a:srgbClr val="FFA140"/>
                </a:solidFill>
                <a:latin typeface="IBM Plex Sans"/>
              </a:rPr>
              <a:t>group by orders.date) as order_quantity ;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34852" y="1028700"/>
            <a:ext cx="4324448" cy="8229600"/>
            <a:chOff x="0" y="0"/>
            <a:chExt cx="5765931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560" t="0" r="32560" b="0"/>
            <a:stretch>
              <a:fillRect/>
            </a:stretch>
          </p:blipFill>
          <p:spPr>
            <a:xfrm flipH="false" flipV="false">
              <a:off x="0" y="0"/>
              <a:ext cx="5765931" cy="109728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0" y="914400"/>
            <a:ext cx="13106102" cy="14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3999">
                <a:solidFill>
                  <a:srgbClr val="FFA140"/>
                </a:solidFill>
                <a:latin typeface="IBM Plex Sans Bold"/>
              </a:rPr>
              <a:t>Determine the top 3 most ordered pizza types based on revenue.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01475" y="2941204"/>
            <a:ext cx="8903151" cy="654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1"/>
              </a:lnSpc>
              <a:spcBef>
                <a:spcPct val="0"/>
              </a:spcBef>
            </a:pPr>
            <a:r>
              <a:rPr lang="en-US" sz="3474">
                <a:solidFill>
                  <a:srgbClr val="FFA140"/>
                </a:solidFill>
                <a:latin typeface="IBM Plex Sans Bold"/>
              </a:rPr>
              <a:t>select pizza_types.name, sum(pizzas.price * order_details.quantity) as total_revenue</a:t>
            </a:r>
          </a:p>
          <a:p>
            <a:pPr algn="ctr">
              <a:lnSpc>
                <a:spcPts val="5211"/>
              </a:lnSpc>
              <a:spcBef>
                <a:spcPct val="0"/>
              </a:spcBef>
            </a:pPr>
            <a:r>
              <a:rPr lang="en-US" sz="3474">
                <a:solidFill>
                  <a:srgbClr val="FFA140"/>
                </a:solidFill>
                <a:latin typeface="IBM Plex Sans Bold"/>
              </a:rPr>
              <a:t>from pizza_types join pizzas</a:t>
            </a:r>
          </a:p>
          <a:p>
            <a:pPr algn="ctr">
              <a:lnSpc>
                <a:spcPts val="5211"/>
              </a:lnSpc>
              <a:spcBef>
                <a:spcPct val="0"/>
              </a:spcBef>
            </a:pPr>
            <a:r>
              <a:rPr lang="en-US" sz="3474">
                <a:solidFill>
                  <a:srgbClr val="FFA140"/>
                </a:solidFill>
                <a:latin typeface="IBM Plex Sans Bold"/>
              </a:rPr>
              <a:t>on pizza_types.pizza_type_id= pizzas.pizza_type_id</a:t>
            </a:r>
          </a:p>
          <a:p>
            <a:pPr algn="ctr">
              <a:lnSpc>
                <a:spcPts val="5211"/>
              </a:lnSpc>
              <a:spcBef>
                <a:spcPct val="0"/>
              </a:spcBef>
            </a:pPr>
            <a:r>
              <a:rPr lang="en-US" sz="3474">
                <a:solidFill>
                  <a:srgbClr val="FFA140"/>
                </a:solidFill>
                <a:latin typeface="IBM Plex Sans Bold"/>
              </a:rPr>
              <a:t>join order_details on </a:t>
            </a:r>
          </a:p>
          <a:p>
            <a:pPr algn="ctr">
              <a:lnSpc>
                <a:spcPts val="5211"/>
              </a:lnSpc>
              <a:spcBef>
                <a:spcPct val="0"/>
              </a:spcBef>
            </a:pPr>
            <a:r>
              <a:rPr lang="en-US" sz="3474">
                <a:solidFill>
                  <a:srgbClr val="FFA140"/>
                </a:solidFill>
                <a:latin typeface="IBM Plex Sans Bold"/>
              </a:rPr>
              <a:t>pizzas.pizza_id = order_details.pizza_id </a:t>
            </a:r>
          </a:p>
          <a:p>
            <a:pPr algn="ctr">
              <a:lnSpc>
                <a:spcPts val="5211"/>
              </a:lnSpc>
              <a:spcBef>
                <a:spcPct val="0"/>
              </a:spcBef>
            </a:pPr>
            <a:r>
              <a:rPr lang="en-US" sz="3474">
                <a:solidFill>
                  <a:srgbClr val="FFA140"/>
                </a:solidFill>
                <a:latin typeface="IBM Plex Sans Bold"/>
              </a:rPr>
              <a:t>group by pizza_types.name  order by total_revenue desc limit 3;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487690" cy="5048455"/>
            <a:chOff x="0" y="0"/>
            <a:chExt cx="9983587" cy="673127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92" t="0" r="592" b="0"/>
            <a:stretch>
              <a:fillRect/>
            </a:stretch>
          </p:blipFill>
          <p:spPr>
            <a:xfrm flipH="false" flipV="false">
              <a:off x="0" y="0"/>
              <a:ext cx="9983587" cy="673127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238545"/>
            <a:ext cx="7487690" cy="5048455"/>
            <a:chOff x="0" y="0"/>
            <a:chExt cx="9983587" cy="673127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99" t="0" r="499" b="0"/>
            <a:stretch>
              <a:fillRect/>
            </a:stretch>
          </p:blipFill>
          <p:spPr>
            <a:xfrm flipH="false" flipV="false">
              <a:off x="0" y="0"/>
              <a:ext cx="9983587" cy="6731274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9327309" y="577431"/>
            <a:ext cx="5963989" cy="7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4311">
                <a:solidFill>
                  <a:srgbClr val="FFA140"/>
                </a:solidFill>
                <a:latin typeface="League Spartan"/>
              </a:rPr>
              <a:t> Advanced Questions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00423" y="1978450"/>
            <a:ext cx="11187577" cy="119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3"/>
              </a:lnSpc>
              <a:spcBef>
                <a:spcPct val="0"/>
              </a:spcBef>
            </a:pPr>
            <a:r>
              <a:rPr lang="en-US" sz="3235">
                <a:solidFill>
                  <a:srgbClr val="FFA140"/>
                </a:solidFill>
                <a:latin typeface="IBM Plex Sans Bold"/>
              </a:rPr>
              <a:t>Calculate the percentage contribution of each pizza type to total revenue.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31638" y="3562240"/>
            <a:ext cx="9512160" cy="617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select pizza_types.category,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round(sum(order_details.quantity* pizzas.price)/(select round(sum(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order_details.quantity * pizzas.price),2) as total_sales from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order_details join pizzas on pizzas.pizza_id = order_details.pizza_id )*100,2)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as revenue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from pizza_types join pizzas on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pizza_types.pizza_type_id = pizzas.pizza_type_id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join order_details on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pizzas.pizza_id = order_details.pizza_id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532">
                <a:solidFill>
                  <a:srgbClr val="FFA140"/>
                </a:solidFill>
                <a:latin typeface="IBM Plex Sans Bold"/>
              </a:rPr>
              <a:t>group by pizza_types.category order by revenue desc;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7603" y="904875"/>
            <a:ext cx="13736241" cy="7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4311">
                <a:solidFill>
                  <a:srgbClr val="FFA140"/>
                </a:solidFill>
                <a:latin typeface="IBM Plex Sans Bold"/>
              </a:rPr>
              <a:t>Analyze the cumulative revenue generated over time.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774318"/>
            <a:ext cx="16485312" cy="486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683">
                <a:solidFill>
                  <a:srgbClr val="FFA140"/>
                </a:solidFill>
                <a:latin typeface="IBM Plex Sans Bold"/>
              </a:rPr>
              <a:t>select date,</a:t>
            </a:r>
          </a:p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683">
                <a:solidFill>
                  <a:srgbClr val="FFA140"/>
                </a:solidFill>
                <a:latin typeface="IBM Plex Sans Bold"/>
              </a:rPr>
              <a:t>sum(revenue) over (order by date) as cum_revenue from</a:t>
            </a:r>
          </a:p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683">
                <a:solidFill>
                  <a:srgbClr val="FFA140"/>
                </a:solidFill>
                <a:latin typeface="IBM Plex Sans Bold"/>
              </a:rPr>
              <a:t>(select orders.date, sum(order_details.quantity* pizzas.price) as revenue</a:t>
            </a:r>
          </a:p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683">
                <a:solidFill>
                  <a:srgbClr val="FFA140"/>
                </a:solidFill>
                <a:latin typeface="IBM Plex Sans Bold"/>
              </a:rPr>
              <a:t>from order_details join pizzas </a:t>
            </a:r>
          </a:p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683">
                <a:solidFill>
                  <a:srgbClr val="FFA140"/>
                </a:solidFill>
                <a:latin typeface="IBM Plex Sans Bold"/>
              </a:rPr>
              <a:t>on order_details.pizza_id= pizzas.pizza_id</a:t>
            </a:r>
          </a:p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683">
                <a:solidFill>
                  <a:srgbClr val="FFA140"/>
                </a:solidFill>
                <a:latin typeface="IBM Plex Sans Bold"/>
              </a:rPr>
              <a:t>join orders on orders.order_id= order_details.order_id</a:t>
            </a:r>
          </a:p>
          <a:p>
            <a:pPr algn="ctr">
              <a:lnSpc>
                <a:spcPts val="5525"/>
              </a:lnSpc>
              <a:spcBef>
                <a:spcPct val="0"/>
              </a:spcBef>
            </a:pPr>
            <a:r>
              <a:rPr lang="en-US" sz="3683">
                <a:solidFill>
                  <a:srgbClr val="FFA140"/>
                </a:solidFill>
                <a:latin typeface="IBM Plex Sans Bold"/>
              </a:rPr>
              <a:t>group by orders.date) as sales;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699267" cy="5075271"/>
            <a:chOff x="0" y="0"/>
            <a:chExt cx="4932356" cy="67670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5764" t="0" r="25764" b="0"/>
            <a:stretch>
              <a:fillRect/>
            </a:stretch>
          </p:blipFill>
          <p:spPr>
            <a:xfrm flipH="false" flipV="false">
              <a:off x="0" y="0"/>
              <a:ext cx="4932356" cy="676702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809480" y="0"/>
            <a:ext cx="3699267" cy="5075271"/>
            <a:chOff x="0" y="0"/>
            <a:chExt cx="4932356" cy="676702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4296" r="0" b="4296"/>
            <a:stretch>
              <a:fillRect/>
            </a:stretch>
          </p:blipFill>
          <p:spPr>
            <a:xfrm flipH="false" flipV="false">
              <a:off x="0" y="0"/>
              <a:ext cx="4932356" cy="676702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5211729"/>
            <a:ext cx="3699267" cy="5075271"/>
            <a:chOff x="0" y="0"/>
            <a:chExt cx="4932356" cy="676702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25764" t="0" r="25764" b="0"/>
            <a:stretch>
              <a:fillRect/>
            </a:stretch>
          </p:blipFill>
          <p:spPr>
            <a:xfrm flipH="false" flipV="false">
              <a:off x="0" y="0"/>
              <a:ext cx="4932356" cy="676702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3809480" y="5211729"/>
            <a:ext cx="3699267" cy="5075271"/>
            <a:chOff x="0" y="0"/>
            <a:chExt cx="4932356" cy="676702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4296" r="0" b="4296"/>
            <a:stretch>
              <a:fillRect/>
            </a:stretch>
          </p:blipFill>
          <p:spPr>
            <a:xfrm flipH="false" flipV="false">
              <a:off x="0" y="0"/>
              <a:ext cx="4932356" cy="6767027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7274011" y="942975"/>
            <a:ext cx="11013989" cy="111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1"/>
              </a:lnSpc>
              <a:spcBef>
                <a:spcPct val="0"/>
              </a:spcBef>
            </a:pPr>
            <a:r>
              <a:rPr lang="en-US" sz="3000">
                <a:solidFill>
                  <a:srgbClr val="FFA140"/>
                </a:solidFill>
                <a:latin typeface="IBM Plex Sans Bold"/>
              </a:rPr>
              <a:t>Determine the top 3 most ordered pizza types based on revenue for each pizza category.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1225" y="2644862"/>
            <a:ext cx="10311557" cy="677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select name, revenue from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(select category, name, revenue,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rank() over (partition by category order by revenue desc) as rn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from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(select pizza_types.category,pizza_types.name,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sum((order_details.quantity)* pizzas.price ) as revenue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from pizza_types join pizzas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on pizza_types.pizza_type_id = pizzas.pizza_type_id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join order_details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on order_details.pizza_id=pizzas.pizza_id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group by pizza_types.category,pizza_types.name) as a) as b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FFA140"/>
                </a:solidFill>
                <a:latin typeface="IBM Plex Sans Bold"/>
              </a:rPr>
              <a:t>where rn&lt;=3;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076396" cy="5075271"/>
            <a:chOff x="0" y="0"/>
            <a:chExt cx="12101861" cy="676702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035" r="0" b="8035"/>
            <a:stretch>
              <a:fillRect/>
            </a:stretch>
          </p:blipFill>
          <p:spPr>
            <a:xfrm flipH="false" flipV="false">
              <a:off x="0" y="0"/>
              <a:ext cx="12101861" cy="676702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211604" y="0"/>
            <a:ext cx="9076396" cy="5075271"/>
            <a:chOff x="0" y="0"/>
            <a:chExt cx="12101861" cy="676702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8114" r="0" b="8114"/>
            <a:stretch>
              <a:fillRect/>
            </a:stretch>
          </p:blipFill>
          <p:spPr>
            <a:xfrm flipH="false" flipV="false">
              <a:off x="0" y="0"/>
              <a:ext cx="12101861" cy="676702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5211729"/>
            <a:ext cx="9076396" cy="5075271"/>
            <a:chOff x="0" y="0"/>
            <a:chExt cx="12101861" cy="676702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8035" r="0" b="8035"/>
            <a:stretch>
              <a:fillRect/>
            </a:stretch>
          </p:blipFill>
          <p:spPr>
            <a:xfrm flipH="false" flipV="false">
              <a:off x="0" y="0"/>
              <a:ext cx="12101861" cy="676702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9211604" y="5211729"/>
            <a:ext cx="9076396" cy="5075271"/>
            <a:chOff x="0" y="0"/>
            <a:chExt cx="12101861" cy="676702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8035" r="0" b="8035"/>
            <a:stretch>
              <a:fillRect/>
            </a:stretch>
          </p:blipFill>
          <p:spPr>
            <a:xfrm flipH="false" flipV="false">
              <a:off x="0" y="0"/>
              <a:ext cx="12101861" cy="6767027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5225487" y="3600450"/>
            <a:ext cx="7837025" cy="3086100"/>
            <a:chOff x="0" y="0"/>
            <a:chExt cx="2064073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4072" cy="812800"/>
            </a:xfrm>
            <a:custGeom>
              <a:avLst/>
              <a:gdLst/>
              <a:ahLst/>
              <a:cxnLst/>
              <a:rect r="r" b="b" t="t" l="l"/>
              <a:pathLst>
                <a:path h="812800" w="2064072">
                  <a:moveTo>
                    <a:pt x="0" y="0"/>
                  </a:moveTo>
                  <a:lnTo>
                    <a:pt x="2064072" y="0"/>
                  </a:lnTo>
                  <a:lnTo>
                    <a:pt x="206407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0A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064073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96088" y="4692231"/>
            <a:ext cx="3495824" cy="7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4311">
                <a:solidFill>
                  <a:srgbClr val="FFA140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12445" cy="10287000"/>
            <a:chOff x="0" y="0"/>
            <a:chExt cx="1001659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298" r="0" b="4298"/>
            <a:stretch>
              <a:fillRect/>
            </a:stretch>
          </p:blipFill>
          <p:spPr>
            <a:xfrm flipH="false" flipV="false">
              <a:off x="0" y="0"/>
              <a:ext cx="1001659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326332" y="1654705"/>
            <a:ext cx="5901231" cy="91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0"/>
              </a:lnSpc>
              <a:spcBef>
                <a:spcPct val="0"/>
              </a:spcBef>
            </a:pPr>
            <a:r>
              <a:rPr lang="en-US" sz="5307" spc="53">
                <a:solidFill>
                  <a:srgbClr val="FFA140"/>
                </a:solidFill>
                <a:latin typeface="League Spartan"/>
              </a:rPr>
              <a:t>DATASOURCE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26332" y="3852651"/>
            <a:ext cx="7209205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Poppins"/>
              </a:rPr>
              <a:t>The datasource is obtained from Kaggle. The data is divided into 4 tables:</a:t>
            </a:r>
          </a:p>
          <a:p>
            <a:pPr algn="just" marL="647700" indent="-323850" lvl="1">
              <a:lnSpc>
                <a:spcPts val="4500"/>
              </a:lnSpc>
              <a:buAutoNum type="arabicPeriod" startAt="1"/>
            </a:pPr>
            <a:r>
              <a:rPr lang="en-US" sz="3000">
                <a:solidFill>
                  <a:srgbClr val="FFA140"/>
                </a:solidFill>
                <a:latin typeface="Poppins"/>
              </a:rPr>
              <a:t>Order Details</a:t>
            </a:r>
          </a:p>
          <a:p>
            <a:pPr algn="just" marL="647700" indent="-323850" lvl="1">
              <a:lnSpc>
                <a:spcPts val="4500"/>
              </a:lnSpc>
              <a:buAutoNum type="arabicPeriod" startAt="1"/>
            </a:pPr>
            <a:r>
              <a:rPr lang="en-US" sz="3000">
                <a:solidFill>
                  <a:srgbClr val="FFA140"/>
                </a:solidFill>
                <a:latin typeface="Poppins"/>
              </a:rPr>
              <a:t>Orders</a:t>
            </a:r>
          </a:p>
          <a:p>
            <a:pPr algn="just" marL="647700" indent="-323850" lvl="1">
              <a:lnSpc>
                <a:spcPts val="4500"/>
              </a:lnSpc>
              <a:buAutoNum type="arabicPeriod" startAt="1"/>
            </a:pPr>
            <a:r>
              <a:rPr lang="en-US" sz="3000">
                <a:solidFill>
                  <a:srgbClr val="FFA140"/>
                </a:solidFill>
                <a:latin typeface="Poppins"/>
              </a:rPr>
              <a:t>Pizzas</a:t>
            </a:r>
          </a:p>
          <a:p>
            <a:pPr algn="just" marL="647700" indent="-323850" lvl="1">
              <a:lnSpc>
                <a:spcPts val="4500"/>
              </a:lnSpc>
              <a:buAutoNum type="arabicPeriod" startAt="1"/>
            </a:pPr>
            <a:r>
              <a:rPr lang="en-US" sz="3000">
                <a:solidFill>
                  <a:srgbClr val="FFA140"/>
                </a:solidFill>
                <a:latin typeface="Poppins"/>
              </a:rPr>
              <a:t> Pizza types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67333" y="0"/>
            <a:ext cx="7820667" cy="10287000"/>
            <a:chOff x="0" y="0"/>
            <a:chExt cx="104275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674" t="0" r="24674" b="0"/>
            <a:stretch>
              <a:fillRect/>
            </a:stretch>
          </p:blipFill>
          <p:spPr>
            <a:xfrm flipH="false" flipV="false">
              <a:off x="0" y="0"/>
              <a:ext cx="10427557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003634" y="904875"/>
            <a:ext cx="4183856" cy="7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9"/>
              </a:lnSpc>
              <a:spcBef>
                <a:spcPct val="0"/>
              </a:spcBef>
            </a:pPr>
            <a:r>
              <a:rPr lang="en-US" sz="4099">
                <a:solidFill>
                  <a:srgbClr val="FFA140"/>
                </a:solidFill>
                <a:latin typeface="League Spartan"/>
              </a:rPr>
              <a:t>Basic Questions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7912" y="2379726"/>
            <a:ext cx="8115300" cy="1890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8"/>
              </a:lnSpc>
              <a:spcBef>
                <a:spcPct val="0"/>
              </a:spcBef>
            </a:pPr>
            <a:r>
              <a:rPr lang="en-US" sz="5125">
                <a:solidFill>
                  <a:srgbClr val="FFA140"/>
                </a:solidFill>
                <a:latin typeface="IBM Plex Sans Bold"/>
              </a:rPr>
              <a:t>Retrieve the total number of orders placed.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4914" y="4772405"/>
            <a:ext cx="7548297" cy="1602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283">
                <a:solidFill>
                  <a:srgbClr val="FFA140"/>
                </a:solidFill>
                <a:latin typeface="IBM Plex Sans"/>
              </a:rPr>
              <a:t>select count(order_id) as total_orders from orders;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60" r="0" b="34560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713597" y="3871333"/>
            <a:ext cx="11743856" cy="191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3"/>
              </a:lnSpc>
              <a:spcBef>
                <a:spcPct val="0"/>
              </a:spcBef>
            </a:pPr>
            <a:r>
              <a:rPr lang="en-US" sz="5155">
                <a:solidFill>
                  <a:srgbClr val="FFA140"/>
                </a:solidFill>
                <a:latin typeface="IBM Plex Sans Bold"/>
              </a:rPr>
              <a:t>Calculate the total revenue generated from pizza sales.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86312" y="6484865"/>
            <a:ext cx="9398425" cy="277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2956">
                <a:solidFill>
                  <a:srgbClr val="FFA140"/>
                </a:solidFill>
                <a:latin typeface="IBM Plex Sans"/>
              </a:rPr>
              <a:t>select round(sum(order_details.quantity*pizzas.price),2) as total_sales</a:t>
            </a:r>
          </a:p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2956">
                <a:solidFill>
                  <a:srgbClr val="FFA140"/>
                </a:solidFill>
                <a:latin typeface="IBM Plex Sans"/>
              </a:rPr>
              <a:t>from order_details join pizzas</a:t>
            </a:r>
          </a:p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2956">
                <a:solidFill>
                  <a:srgbClr val="FFA140"/>
                </a:solidFill>
                <a:latin typeface="IBM Plex Sans"/>
              </a:rPr>
              <a:t>on pizzas.pizza_id = order_details.pizza_id;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81026" cy="10287000"/>
            <a:chOff x="0" y="0"/>
            <a:chExt cx="850803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8723" t="0" r="36384" b="0"/>
            <a:stretch>
              <a:fillRect/>
            </a:stretch>
          </p:blipFill>
          <p:spPr>
            <a:xfrm flipH="false" flipV="false">
              <a:off x="0" y="0"/>
              <a:ext cx="8508035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6914772" y="1637157"/>
            <a:ext cx="10932840" cy="925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  <a:spcBef>
                <a:spcPct val="0"/>
              </a:spcBef>
            </a:pPr>
            <a:r>
              <a:rPr lang="en-US" sz="5199">
                <a:solidFill>
                  <a:srgbClr val="FFA140"/>
                </a:solidFill>
                <a:latin typeface="IBM Plex Sans Bold"/>
              </a:rPr>
              <a:t>Identify the highest-priced pizza.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59580" y="4679549"/>
            <a:ext cx="10399720" cy="458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4"/>
              </a:lnSpc>
              <a:spcBef>
                <a:spcPct val="0"/>
              </a:spcBef>
            </a:pPr>
            <a:r>
              <a:rPr lang="en-US" sz="4062">
                <a:solidFill>
                  <a:srgbClr val="FFA140"/>
                </a:solidFill>
                <a:latin typeface="IBM Plex Sans"/>
              </a:rPr>
              <a:t>select pizza_types.name,pizzas.price</a:t>
            </a:r>
          </a:p>
          <a:p>
            <a:pPr algn="ctr">
              <a:lnSpc>
                <a:spcPts val="6094"/>
              </a:lnSpc>
              <a:spcBef>
                <a:spcPct val="0"/>
              </a:spcBef>
            </a:pPr>
            <a:r>
              <a:rPr lang="en-US" sz="4062">
                <a:solidFill>
                  <a:srgbClr val="FFA140"/>
                </a:solidFill>
                <a:latin typeface="IBM Plex Sans"/>
              </a:rPr>
              <a:t>from pizza_types join</a:t>
            </a:r>
          </a:p>
          <a:p>
            <a:pPr algn="ctr">
              <a:lnSpc>
                <a:spcPts val="6094"/>
              </a:lnSpc>
              <a:spcBef>
                <a:spcPct val="0"/>
              </a:spcBef>
            </a:pPr>
            <a:r>
              <a:rPr lang="en-US" sz="4062">
                <a:solidFill>
                  <a:srgbClr val="FFA140"/>
                </a:solidFill>
                <a:latin typeface="IBM Plex Sans"/>
              </a:rPr>
              <a:t>pizzas on pizza_types.pizza_type_id=pizzas.pizza_type_id order by</a:t>
            </a:r>
          </a:p>
          <a:p>
            <a:pPr algn="ctr">
              <a:lnSpc>
                <a:spcPts val="6094"/>
              </a:lnSpc>
              <a:spcBef>
                <a:spcPct val="0"/>
              </a:spcBef>
            </a:pPr>
            <a:r>
              <a:rPr lang="en-US" sz="4062">
                <a:solidFill>
                  <a:srgbClr val="FFA140"/>
                </a:solidFill>
                <a:latin typeface="IBM Plex Sans"/>
              </a:rPr>
              <a:t>pizzas.price desc limit 1;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95677" y="0"/>
            <a:ext cx="9592323" cy="5143500"/>
            <a:chOff x="0" y="0"/>
            <a:chExt cx="12789764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759" r="0" b="9759"/>
            <a:stretch>
              <a:fillRect/>
            </a:stretch>
          </p:blipFill>
          <p:spPr>
            <a:xfrm flipH="false" flipV="false">
              <a:off x="0" y="0"/>
              <a:ext cx="12789764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95677" y="5143500"/>
            <a:ext cx="9592323" cy="5143500"/>
            <a:chOff x="0" y="0"/>
            <a:chExt cx="12789764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4496" r="0" b="24496"/>
            <a:stretch>
              <a:fillRect/>
            </a:stretch>
          </p:blipFill>
          <p:spPr>
            <a:xfrm flipH="false" flipV="false">
              <a:off x="0" y="0"/>
              <a:ext cx="12789764" cy="6858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0" y="1676723"/>
            <a:ext cx="8695677" cy="183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7"/>
              </a:lnSpc>
              <a:spcBef>
                <a:spcPct val="0"/>
              </a:spcBef>
            </a:pPr>
            <a:r>
              <a:rPr lang="en-US" sz="4958">
                <a:solidFill>
                  <a:srgbClr val="FFA140"/>
                </a:solidFill>
                <a:latin typeface="IBM Plex Sans Bold"/>
              </a:rPr>
              <a:t>Identify the most common pizza size ordered.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4354" y="4530845"/>
            <a:ext cx="7466968" cy="419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4"/>
              </a:lnSpc>
              <a:spcBef>
                <a:spcPct val="0"/>
              </a:spcBef>
            </a:pPr>
            <a:r>
              <a:rPr lang="en-US" sz="3176">
                <a:solidFill>
                  <a:srgbClr val="FFA140"/>
                </a:solidFill>
                <a:latin typeface="IBM Plex Sans"/>
              </a:rPr>
              <a:t>select pizzas.size, count(order_details.order_details_id) as order_count from pizzas</a:t>
            </a:r>
          </a:p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010">
                <a:solidFill>
                  <a:srgbClr val="FFA140"/>
                </a:solidFill>
                <a:latin typeface="IBM Plex Sans"/>
              </a:rPr>
              <a:t>join order_details on</a:t>
            </a:r>
          </a:p>
          <a:p>
            <a:pPr algn="ctr">
              <a:lnSpc>
                <a:spcPts val="4515"/>
              </a:lnSpc>
              <a:spcBef>
                <a:spcPct val="0"/>
              </a:spcBef>
            </a:pPr>
            <a:r>
              <a:rPr lang="en-US" sz="3010">
                <a:solidFill>
                  <a:srgbClr val="FFA140"/>
                </a:solidFill>
                <a:latin typeface="IBM Plex Sans"/>
              </a:rPr>
              <a:t>pizzas.pizza_id = order_details.pizza_id</a:t>
            </a:r>
          </a:p>
          <a:p>
            <a:pPr algn="ctr">
              <a:lnSpc>
                <a:spcPts val="5052"/>
              </a:lnSpc>
              <a:spcBef>
                <a:spcPct val="0"/>
              </a:spcBef>
            </a:pPr>
            <a:r>
              <a:rPr lang="en-US" sz="3368">
                <a:solidFill>
                  <a:srgbClr val="FFA140"/>
                </a:solidFill>
                <a:latin typeface="IBM Plex Sans"/>
              </a:rPr>
              <a:t>group by pizzas.size order by order_count desc;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5143500"/>
            <a:chOff x="0" y="0"/>
            <a:chExt cx="12192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9840" r="0" b="12613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143500"/>
            <a:ext cx="9144000" cy="5143500"/>
            <a:chOff x="0" y="0"/>
            <a:chExt cx="12192000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7500" r="0" b="27500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9144000" y="697203"/>
            <a:ext cx="9144000" cy="2417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4311">
                <a:solidFill>
                  <a:srgbClr val="FFA140"/>
                </a:solidFill>
                <a:latin typeface="IBM Plex Sans Bold"/>
              </a:rPr>
              <a:t>List the top 5 most ordered pizza types along with their quantities.</a:t>
            </a:r>
          </a:p>
          <a:p>
            <a:pPr algn="ctr">
              <a:lnSpc>
                <a:spcPts val="646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96246" y="2889465"/>
            <a:ext cx="8623944" cy="578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1"/>
              </a:lnSpc>
              <a:spcBef>
                <a:spcPct val="0"/>
              </a:spcBef>
            </a:pPr>
            <a:r>
              <a:rPr lang="en-US" sz="3080">
                <a:solidFill>
                  <a:srgbClr val="FFA140"/>
                </a:solidFill>
                <a:latin typeface="IBM Plex Sans"/>
              </a:rPr>
              <a:t>select pizza_types.name , sum(order_details.quantity) as quantity_ordered</a:t>
            </a:r>
          </a:p>
          <a:p>
            <a:pPr algn="ctr">
              <a:lnSpc>
                <a:spcPts val="4621"/>
              </a:lnSpc>
              <a:spcBef>
                <a:spcPct val="0"/>
              </a:spcBef>
            </a:pPr>
            <a:r>
              <a:rPr lang="en-US" sz="3080">
                <a:solidFill>
                  <a:srgbClr val="FFA140"/>
                </a:solidFill>
                <a:latin typeface="IBM Plex Sans"/>
              </a:rPr>
              <a:t>from pizza_types join pizzas on</a:t>
            </a:r>
          </a:p>
          <a:p>
            <a:pPr algn="ctr">
              <a:lnSpc>
                <a:spcPts val="6096"/>
              </a:lnSpc>
              <a:spcBef>
                <a:spcPct val="0"/>
              </a:spcBef>
            </a:pPr>
            <a:r>
              <a:rPr lang="en-US" sz="4064">
                <a:solidFill>
                  <a:srgbClr val="FFA140"/>
                </a:solidFill>
                <a:latin typeface="IBM Plex Sans"/>
              </a:rPr>
              <a:t>pizza_types.pizza_type_id = pizzas.pizza_type_id</a:t>
            </a:r>
          </a:p>
          <a:p>
            <a:pPr algn="ctr">
              <a:lnSpc>
                <a:spcPts val="6096"/>
              </a:lnSpc>
              <a:spcBef>
                <a:spcPct val="0"/>
              </a:spcBef>
            </a:pPr>
            <a:r>
              <a:rPr lang="en-US" sz="4064">
                <a:solidFill>
                  <a:srgbClr val="FFA140"/>
                </a:solidFill>
                <a:latin typeface="IBM Plex Sans"/>
              </a:rPr>
              <a:t>join order_details on </a:t>
            </a:r>
          </a:p>
          <a:p>
            <a:pPr algn="ctr">
              <a:lnSpc>
                <a:spcPts val="4621"/>
              </a:lnSpc>
              <a:spcBef>
                <a:spcPct val="0"/>
              </a:spcBef>
            </a:pPr>
            <a:r>
              <a:rPr lang="en-US" sz="3080">
                <a:solidFill>
                  <a:srgbClr val="FFA140"/>
                </a:solidFill>
                <a:latin typeface="IBM Plex Sans"/>
              </a:rPr>
              <a:t>order_details.pizza_id= pizzas.pizza_id group by pizza_types.name</a:t>
            </a:r>
          </a:p>
          <a:p>
            <a:pPr algn="ctr">
              <a:lnSpc>
                <a:spcPts val="4621"/>
              </a:lnSpc>
              <a:spcBef>
                <a:spcPct val="0"/>
              </a:spcBef>
            </a:pPr>
            <a:r>
              <a:rPr lang="en-US" sz="3080">
                <a:solidFill>
                  <a:srgbClr val="FFA140"/>
                </a:solidFill>
                <a:latin typeface="IBM Plex Sans"/>
              </a:rPr>
              <a:t>order by quantity_ordered desc limit 5;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95677" y="0"/>
            <a:ext cx="9592323" cy="5143500"/>
            <a:chOff x="0" y="0"/>
            <a:chExt cx="12789764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9759" r="0" b="9759"/>
            <a:stretch>
              <a:fillRect/>
            </a:stretch>
          </p:blipFill>
          <p:spPr>
            <a:xfrm flipH="false" flipV="false">
              <a:off x="0" y="0"/>
              <a:ext cx="12789764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695677" y="5143500"/>
            <a:ext cx="9592323" cy="5143500"/>
            <a:chOff x="0" y="0"/>
            <a:chExt cx="12789764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9759" r="0" b="9759"/>
            <a:stretch>
              <a:fillRect/>
            </a:stretch>
          </p:blipFill>
          <p:spPr>
            <a:xfrm flipH="false" flipV="false">
              <a:off x="0" y="0"/>
              <a:ext cx="12789764" cy="6858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476325" y="1583478"/>
            <a:ext cx="8024809" cy="751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4"/>
              </a:lnSpc>
              <a:spcBef>
                <a:spcPct val="0"/>
              </a:spcBef>
            </a:pPr>
            <a:r>
              <a:rPr lang="en-US" sz="4176">
                <a:solidFill>
                  <a:srgbClr val="FFA140"/>
                </a:solidFill>
                <a:latin typeface="League Spartan"/>
              </a:rPr>
              <a:t>Intermediate Questions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6325" y="3063502"/>
            <a:ext cx="7840496" cy="207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5"/>
              </a:lnSpc>
              <a:spcBef>
                <a:spcPct val="0"/>
              </a:spcBef>
            </a:pPr>
            <a:r>
              <a:rPr lang="en-US" sz="3703">
                <a:solidFill>
                  <a:srgbClr val="FFA140"/>
                </a:solidFill>
                <a:latin typeface="IBM Plex Sans Bold"/>
              </a:rPr>
              <a:t>Join the necessary tables to find the total quantity of each pizza category ordered.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871632"/>
            <a:ext cx="8501133" cy="337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8"/>
              </a:lnSpc>
              <a:spcBef>
                <a:spcPct val="0"/>
              </a:spcBef>
            </a:pPr>
            <a:r>
              <a:rPr lang="en-US" sz="2559">
                <a:solidFill>
                  <a:srgbClr val="FFA140"/>
                </a:solidFill>
                <a:latin typeface="IBM Plex Sans"/>
              </a:rPr>
              <a:t>select pizza_types.category, sum(order_details.quantity) as quantity</a:t>
            </a:r>
          </a:p>
          <a:p>
            <a:pPr algn="ctr">
              <a:lnSpc>
                <a:spcPts val="3838"/>
              </a:lnSpc>
              <a:spcBef>
                <a:spcPct val="0"/>
              </a:spcBef>
            </a:pPr>
            <a:r>
              <a:rPr lang="en-US" sz="2559">
                <a:solidFill>
                  <a:srgbClr val="FFA140"/>
                </a:solidFill>
                <a:latin typeface="IBM Plex Sans"/>
              </a:rPr>
              <a:t>from pizza_types join pizzas </a:t>
            </a:r>
          </a:p>
          <a:p>
            <a:pPr algn="ctr">
              <a:lnSpc>
                <a:spcPts val="3838"/>
              </a:lnSpc>
              <a:spcBef>
                <a:spcPct val="0"/>
              </a:spcBef>
            </a:pPr>
            <a:r>
              <a:rPr lang="en-US" sz="2559">
                <a:solidFill>
                  <a:srgbClr val="FFA140"/>
                </a:solidFill>
                <a:latin typeface="IBM Plex Sans"/>
              </a:rPr>
              <a:t>on pizza_types.pizza_type_id= pizzas.pizza_type_id</a:t>
            </a:r>
          </a:p>
          <a:p>
            <a:pPr algn="ctr">
              <a:lnSpc>
                <a:spcPts val="3838"/>
              </a:lnSpc>
              <a:spcBef>
                <a:spcPct val="0"/>
              </a:spcBef>
            </a:pPr>
            <a:r>
              <a:rPr lang="en-US" sz="2559">
                <a:solidFill>
                  <a:srgbClr val="FFA140"/>
                </a:solidFill>
                <a:latin typeface="IBM Plex Sans"/>
              </a:rPr>
              <a:t>join order_details</a:t>
            </a:r>
          </a:p>
          <a:p>
            <a:pPr algn="ctr">
              <a:lnSpc>
                <a:spcPts val="3838"/>
              </a:lnSpc>
              <a:spcBef>
                <a:spcPct val="0"/>
              </a:spcBef>
            </a:pPr>
            <a:r>
              <a:rPr lang="en-US" sz="2559">
                <a:solidFill>
                  <a:srgbClr val="FFA140"/>
                </a:solidFill>
                <a:latin typeface="IBM Plex Sans"/>
              </a:rPr>
              <a:t>on order_details.pizza_id = pizzas.pizza_id</a:t>
            </a:r>
          </a:p>
          <a:p>
            <a:pPr algn="ctr">
              <a:lnSpc>
                <a:spcPts val="3838"/>
              </a:lnSpc>
              <a:spcBef>
                <a:spcPct val="0"/>
              </a:spcBef>
            </a:pPr>
            <a:r>
              <a:rPr lang="en-US" sz="2559">
                <a:solidFill>
                  <a:srgbClr val="FFA140"/>
                </a:solidFill>
                <a:latin typeface="IBM Plex Sans"/>
              </a:rPr>
              <a:t>group by pizza_types.category order by quantity desc;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5143500"/>
            <a:chOff x="0" y="0"/>
            <a:chExt cx="12192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9468" r="0" b="29468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143500"/>
            <a:ext cx="9144000" cy="5143500"/>
            <a:chOff x="0" y="0"/>
            <a:chExt cx="12192000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436379" y="708115"/>
            <a:ext cx="6268969" cy="254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  <a:spcBef>
                <a:spcPct val="0"/>
              </a:spcBef>
            </a:pPr>
            <a:r>
              <a:rPr lang="en-US" sz="4587">
                <a:solidFill>
                  <a:srgbClr val="FFA140"/>
                </a:solidFill>
                <a:latin typeface="IBM Plex Sans Bold"/>
              </a:rPr>
              <a:t>Determine the distribution of orders by hour of the day.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95153" y="4608149"/>
            <a:ext cx="9351421" cy="428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5"/>
              </a:lnSpc>
              <a:spcBef>
                <a:spcPct val="0"/>
              </a:spcBef>
            </a:pPr>
            <a:r>
              <a:rPr lang="en-US" sz="5730">
                <a:solidFill>
                  <a:srgbClr val="FFA140"/>
                </a:solidFill>
                <a:latin typeface="IBM Plex Sans"/>
              </a:rPr>
              <a:t>select hour(time) as hour, count(order_id) as order_count from orders</a:t>
            </a:r>
          </a:p>
          <a:p>
            <a:pPr algn="ctr">
              <a:lnSpc>
                <a:spcPts val="8595"/>
              </a:lnSpc>
              <a:spcBef>
                <a:spcPct val="0"/>
              </a:spcBef>
            </a:pPr>
            <a:r>
              <a:rPr lang="en-US" sz="5730">
                <a:solidFill>
                  <a:srgbClr val="FFA140"/>
                </a:solidFill>
                <a:latin typeface="IBM Plex Sans"/>
              </a:rPr>
              <a:t>group by hour 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DAGJPc5LW0I</dc:identifier>
  <dcterms:modified xsi:type="dcterms:W3CDTF">2011-08-01T06:04:30Z</dcterms:modified>
  <cp:revision>1</cp:revision>
  <dc:title>Dark Brown and Orange Italian Food Presentation</dc:title>
</cp:coreProperties>
</file>